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1-04-21T05:53:24.275"/>
    </inkml:context>
    <inkml:brush xml:id="br0">
      <inkml:brushProperty name="width" value="0.35" units="cm"/>
      <inkml:brushProperty name="height" value="0.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86 0,'32'0'110,"31"0"-110,-31 0 15,31 0-15,65 0 16,-33 0-16,95 0 15,-31 0-15,-32 0 16,64 0-16,-33 0 0,-31 0 16,0 0-16,-31 0 15,30 0-15,-30 0 16,-33 0-16,1 0 0,63 0 16,-95 0-16,31 0 15,0 0-15,96 0 0,-95 0 16,31 0-16,32 0 15,0 0-15,-63 0 16,31 0-16,0 0 0,-31 0 16,31 0-16,-32 0 15,33 0-15,-33 0 16,-31 0-16,31 0 0,1 0 16,31 0-16,-63 0 15,31 0-15,1 0 16,-1-31-16,32 31 15,-31 0-15,-32 0 0,0 0 16,31-31-16,0 31 16,1 0-16,0 0 15,-33 0-15,33 0 0,31 0 16,-63 0-16,31 0 16,1 0-16,-1 0 15,33 0 1,-65 0-16,33 0 0,-1 0 15,-31 0-15,63 0 0,-31 0 16,-33 0-16,1 0 16,32 0-16,-32 0 15,63 0-15,-32 0 0,1 0 16,-32 0-16,31 0 16,32 0-16,-63 0 15,32 0-15,-33 0 0,1 0 16,0 0-16,63 0 15,-63 0-15,0 0 16,31 0-16,-63 31 16,32-31-16,-1 0 0,65 0 15,-64 0-15,-1 0 16,1 0-16,0 0 16,-1 0-1,1 0-15,32 0 16,-32 0-1,-32 31 64,31-31-79,1 0 31,0 0-16,-1 0 1,1 0 0,0 0-1,0 0-15,0 0 16,-1 0 0,1 0-16,0 0 15,-1 0-15,1 0 16,0 0-1,32 0-15,-33 0 16,1 0-16,0 0 16,-1 0-1,1 0 1,0 0 31,32 0 218,-33 0-249,1 0-16,0 0 16,-1 0-1,1 0 1,0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1-04-21T05:53:40.568"/>
    </inkml:context>
    <inkml:brush xml:id="br0">
      <inkml:brushProperty name="width" value="0.35" units="cm"/>
      <inkml:brushProperty name="height" value="0.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159 0 0,'0'32'94,"95"-32"-78,32 0-1,64 0-15,-64 0 16,127 0-16,63 0 16,-63 0-16,0 0 15,0 64-15,0-64 0,-95 0 16,32 31-16,-33-31 16,-31 32-16,32-32 0,-64 32 15,0-32-15,1 0 16,-33 31-16,1-31 0,63 32 15,-95-32-15,-1 64 16,33-64-16,-33 0 16,1 32-16,64-1 15,-33 1-15,-31-32 0,31 32 16,1-32-16,31 31 16,-32-31-16,1 32 15,0 0-15,94-32 0,-94 32 16,-1 31-16,32-31 15,-31 0-15,0-1 16,-33-31-16,1 32 16,0-32-16,-1 32 0,1-32 15,32 32 1,-32 0 0,-1-32-16,1 31 0,0-31 15,-32 64-15,31-64 16,33 31-16,31-31 15,-63 0-15,0 0 0,-1 32 16,33-32-16,0 0 16,-1 32-16,0-32 0,1 32 15,-32-32-15,0 32 16,-1-32-16,64 0 16,-63 0-16,32 0 0,-32 0 15,-1 0-15,1 0 16,31 0-16,-31 0 15,32 0-15,-32 0 16,-1 0-16,1 0 31,0 0-15,31 0 0,-63 31-1,32-31-15,0 0 16,0 0 15,-1 0-15,1 0-1,0 0 17,-1 0-17,33 0 1,-64 32-1,32-32 1,0 0 0,-32 63-1,31-63-15,-31 32 0,0 0 47,-63-32-47,-64 64 16,-32-33-16,-63 1 15,31 0-15,-63 31 16,32 1-16,-127-1 0,158-31 16,-63-32-16,-31 63 15,157-63-15,-30 32 16,-33-32-16,64 32 0,-95-32 16,127 0-16,0 32 15,-64-32-15,64 32 16,-1-32-16,-62 31 15,62-31-15,1 0 0,0 0 16,31 0-16,-63 0 0,96 0 16,-97 0-16,65 0 15,31 0-15,-31 0 16,-64 0-16,63 0 0,33 0 16,-33 0-16,0 0 15,1 0-15,31 0 16,-31 0-16,31 0 15,0 0-15,-31 0 16,-1 0-16,33 0 16,-1 0-16,-32 0 15,32 0-15,32-31 0,-31 31 16,-64-32-16,31 0 16,32 0-16,-31 0 15,31 1-15,-31-33 16,-1 64-16,0-31 0,33-1 15,-1 0 1,-31 32-16,31 0 16,-32 0-16,32 0 0,32-32 15,-31 32-15,-1-32 0,0 32 16,1 0 0,-1 0-1,32-31 95,-32 31-32,0-32-63,0 32-15,1 0 16,-1 0-16,0 0 16,32-63-16,-31 63 0,-1 0 15,0-32 1,-32 32-16,33 0 15,-1 0 1,0 0-16,32-32 16,0 0-1,0 0 1,32 1-16,95-33 16,0-63-16,0 64 15,63-32-15,-31 63 16,32 0-16,-33 0 15,33 32-15,-96 0 0,64 0 16,-32 0-16,0 0 16,-32 0-16,1 0 15,-1 0-15,-32 32 0,1-32 16,31 0-16,-63 0 16,31 0-16,-31 0 15,32 0-15,-33 32 0,33 0 16,-1-32-1,-31 0-15,0 0 16,0 0-16,-1 0 16,1 0-16,63 0 15,-63 0-15,0 0 0,31 0 16,1 0-16,31 0 16,-31 0-16,-1 0 15,-31 0-15,31-32 0,33 32 16,-65-32-1,1 32-15,0-32 16,-1 32-16,1 0 16,0 0-16,32 0 15,-33 0 17,1 0-32,-64 0 78,-63 0-78,0 0 15,-159 0-15,63 32 16,-63-32-16,0 0 0,-32 0 16,96 0-16,-64 64 0,0-64 15,95 0-15,32 31 16,-31-31-16,-33 32 15,0-32-15,33 32 16,-128 63-16,159 0 0,-32-63 16,64 0-16,-32-32 15,127 31-15,-32-31 16,96 0 31,94 0-47,33 0 15,158-63-15,-31 63 0,-1-32 16,64 32-16,-95-95 16,32 95-16,-64 0 15,0-64-15,0 64 0,-96 0 16,64 0-16,-94 0 16,62 0-16,-95 0 15,-31 0-15,-1 0 0,33 0 16,-33 0-16,0 0 15,-31 0-15,32 0 16,-32 0-16,-1 0 0,1 0 16,0 0-16,-1 0 15,1 0-15,0 0 0,0 0 32,31 0-32,-31 0 15,0 0 1,-1 0-1,1-31 32,0 31-31,0-32-16,0 32 16,31-32-16,-31 32 0,31-31 15,1 31 1,-1 0-16,32 0 15,-31-32-15,0 32 16,-1 0-16,32-32 0,-31 32 16,31-64-16,-32 64 15,33 0-15,-64-31 16,31 31-16,0 0 16,-31 0-16,32 0 0,-1 0 15,-31 0 1,0 0-16,-1 0 15,1 0-15,0 0 0,0 0 16,31 0 0,-31 0-16,0 0 15,-1 0-15,33 0 16,-32 0-16,0 0 16,31 0-16,-31 0 15,-1 0-15,1 0 16,0 0 15,0 0-15,0 0 281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1-04-21T05:54:21.724"/>
    </inkml:context>
    <inkml:brush xml:id="br0">
      <inkml:brushProperty name="width" value="0.35" units="cm"/>
      <inkml:brushProperty name="height" value="0.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27 0,'32'0'125,"63"0"-125,64 0 16,-32 0-16,32 0 15,-32 0-15,31 0 16,-31 0-16,32 0 0,-32 0 16,32 0-16,-64 0 15,0 0-15,1 0 16,-33 0-16,32 0 15,-63 0-15,63 0 0,-31 0 16,-1 0-16,1 0 16,-32 0-16,95 0 0,-64 0 15,1 0-15,-32 0 16,95 0-16,-64 0 0,1 31 16,-1-31-16,-31 0 15,95 32-15,-32-32 16,-31 0-16,-1 0 15,32 0-15,-31 32 0,31-32 16,-31 0-16,31 0 16,-32 32-16,64-32 15,-63 0-15,31 0 0,0 32 16,-31-32-16,63 0 16,0 0-16,-64 0 15,33 0-15,31 0 16,-32 0-16,32 0 0,0 0 15,32 0-15,63 0 16,-127 0-16,96 0 16,-64 0-16,-32 0 0,32 0 15,0 0-15,-95 0 16,95 0-16,-32 0 16,-31 0-16,31 0 0,32 0 15,-64 0-15,65 0 16,-33 0-16,32 0 0,-32 0 15,32 0-15,0 0 16,-32 0-16,-31 0 16,63 0-16,-95 0 0,31 0 15,1 0-15,-33 0 16,65 0-16,-65 0 16,1 0-16,0 0 15,0 0-15,-1 0 16,1 31-16,-32 1 15,0 0 1,-32-1-16,64-31 406,0 0-406,0 0 16,-1 0 0,33 0-16,31-31 15,-63-1-15,31 0 16,-31 32-16,0 0 0,0 0 15,-32-31 17,0-1-17,63 32 1,-31-32-16,31-32 16,-31 64-16,0 0 0,-32-31 15,32 31-15,-1 0 16,33 0-1,-32 0-15,0 0 32,-64 0 124,-32 0-140,32 0 15,1 0-16,-1 0-15,0 0 0,-31 0 16,-33 0-16,65 0 16,-1 0-16,0 0 15,0 0-15,-31 0 0,31 0 16,-31 0-16,31 0 16,0 0-16,0 0 31,1 0-31,-1 0 15,0 0 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E013-E50C-4F5E-9DA2-E043E80669DC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A8B9-0A4F-4657-AEAF-D86F6CBAD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4247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E013-E50C-4F5E-9DA2-E043E80669DC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A8B9-0A4F-4657-AEAF-D86F6CBAD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3343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E013-E50C-4F5E-9DA2-E043E80669DC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A8B9-0A4F-4657-AEAF-D86F6CBAD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7568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E013-E50C-4F5E-9DA2-E043E80669DC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A8B9-0A4F-4657-AEAF-D86F6CBAD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886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E013-E50C-4F5E-9DA2-E043E80669DC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A8B9-0A4F-4657-AEAF-D86F6CBAD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7367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E013-E50C-4F5E-9DA2-E043E80669DC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A8B9-0A4F-4657-AEAF-D86F6CBAD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618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E013-E50C-4F5E-9DA2-E043E80669DC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A8B9-0A4F-4657-AEAF-D86F6CBAD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269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E013-E50C-4F5E-9DA2-E043E80669DC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A8B9-0A4F-4657-AEAF-D86F6CBAD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8864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E013-E50C-4F5E-9DA2-E043E80669DC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A8B9-0A4F-4657-AEAF-D86F6CBAD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9992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E013-E50C-4F5E-9DA2-E043E80669DC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A8B9-0A4F-4657-AEAF-D86F6CBAD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9124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E013-E50C-4F5E-9DA2-E043E80669DC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A8B9-0A4F-4657-AEAF-D86F6CBAD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549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BE013-E50C-4F5E-9DA2-E043E80669DC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6A8B9-0A4F-4657-AEAF-D86F6CBAD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61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3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5" Type="http://schemas.openxmlformats.org/officeDocument/2006/relationships/image" Target="../media/image2.emf"/><Relationship Id="rId4" Type="http://schemas.openxmlformats.org/officeDocument/2006/relationships/customXml" Target="../ink/ink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5190" y="71190"/>
          <a:ext cx="12156810" cy="720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8710">
                  <a:extLst>
                    <a:ext uri="{9D8B030D-6E8A-4147-A177-3AD203B41FA5}">
                      <a16:colId xmlns:a16="http://schemas.microsoft.com/office/drawing/2014/main" val="4164629089"/>
                    </a:ext>
                  </a:extLst>
                </a:gridCol>
                <a:gridCol w="3848100">
                  <a:extLst>
                    <a:ext uri="{9D8B030D-6E8A-4147-A177-3AD203B41FA5}">
                      <a16:colId xmlns:a16="http://schemas.microsoft.com/office/drawing/2014/main" val="86606210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smtClean="0"/>
                        <a:t>Frequency of feedback</a:t>
                      </a: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GB" b="1" baseline="0" dirty="0" smtClean="0">
                          <a:solidFill>
                            <a:schemeClr val="tx1"/>
                          </a:solidFill>
                        </a:rPr>
                        <a:t> Do you want feedback after each </a:t>
                      </a:r>
                      <a:r>
                        <a:rPr lang="en-GB" b="1" baseline="0" dirty="0" err="1" smtClean="0">
                          <a:solidFill>
                            <a:schemeClr val="tx1"/>
                          </a:solidFill>
                        </a:rPr>
                        <a:t>nowcast</a:t>
                      </a:r>
                      <a:r>
                        <a:rPr lang="en-GB" b="1" baseline="0" dirty="0" smtClean="0">
                          <a:solidFill>
                            <a:schemeClr val="tx1"/>
                          </a:solidFill>
                        </a:rPr>
                        <a:t>/Forecast and when will this start? In the period between coproduction workshop and TSB itself?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Responses</a:t>
                      </a:r>
                      <a:r>
                        <a:rPr lang="en-GB" baseline="0" dirty="0" smtClean="0"/>
                        <a:t> – and clarify channel/timeline for feedback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773315"/>
                  </a:ext>
                </a:extLst>
              </a:tr>
              <a:tr h="491490">
                <a:tc>
                  <a:txBody>
                    <a:bodyPr/>
                    <a:lstStyle/>
                    <a:p>
                      <a:r>
                        <a:rPr lang="en-GB" b="1" dirty="0" smtClean="0"/>
                        <a:t>Format: </a:t>
                      </a:r>
                      <a:r>
                        <a:rPr lang="en-GB" b="0" dirty="0" smtClean="0"/>
                        <a:t>What</a:t>
                      </a:r>
                      <a:r>
                        <a:rPr lang="en-GB" b="0" baseline="0" dirty="0" smtClean="0"/>
                        <a:t> form did you receive the </a:t>
                      </a:r>
                      <a:r>
                        <a:rPr lang="en-GB" b="0" baseline="0" dirty="0" err="1" smtClean="0"/>
                        <a:t>nowcast</a:t>
                      </a:r>
                      <a:r>
                        <a:rPr lang="en-GB" b="0" baseline="0" dirty="0" smtClean="0"/>
                        <a:t>/</a:t>
                      </a:r>
                      <a:r>
                        <a:rPr lang="en-GB" b="0" baseline="0" dirty="0" err="1" smtClean="0"/>
                        <a:t>forcast</a:t>
                      </a:r>
                      <a:r>
                        <a:rPr lang="en-GB" b="0" baseline="0" dirty="0" smtClean="0"/>
                        <a:t> in? Email attachment, text message, other? Was this easy to access? Do you have suggestions for how the format could be simplified and/or improved?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929955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smtClean="0"/>
                        <a:t>Content: </a:t>
                      </a:r>
                      <a:r>
                        <a:rPr lang="en-GB" dirty="0" smtClean="0"/>
                        <a:t>Is the</a:t>
                      </a:r>
                      <a:r>
                        <a:rPr lang="en-GB" baseline="0" dirty="0" smtClean="0"/>
                        <a:t> content understandable? Is the content relevant to your decision-making? What additional information would help you? Was the level of probability and skill clearly communicated?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22304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baseline="0" dirty="0" smtClean="0"/>
                        <a:t>Visualisation: </a:t>
                      </a:r>
                      <a:r>
                        <a:rPr lang="en-GB" b="0" baseline="0" dirty="0" smtClean="0"/>
                        <a:t>Are maps, indications of probability/impact easy to understand? At a relevant geographic scale? 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829887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r>
                        <a:rPr lang="en-GB" b="1" dirty="0" smtClean="0"/>
                        <a:t>Channel</a:t>
                      </a:r>
                      <a:r>
                        <a:rPr lang="en-GB" b="1" baseline="0" dirty="0" smtClean="0"/>
                        <a:t> of communication: </a:t>
                      </a:r>
                      <a:r>
                        <a:rPr lang="en-GB" baseline="0" dirty="0" smtClean="0"/>
                        <a:t>What time did you receive the forecast? Through which channel (SMS, email, other)? Did you receive the forecast in time to inform your decision-making?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103953"/>
                  </a:ext>
                </a:extLst>
              </a:tr>
              <a:tr h="467929">
                <a:tc>
                  <a:txBody>
                    <a:bodyPr/>
                    <a:lstStyle/>
                    <a:p>
                      <a:r>
                        <a:rPr lang="en-GB" b="1" dirty="0" smtClean="0"/>
                        <a:t>Interpretation:</a:t>
                      </a:r>
                      <a:r>
                        <a:rPr lang="en-GB" b="1" baseline="0" dirty="0" smtClean="0"/>
                        <a:t> </a:t>
                      </a:r>
                      <a:r>
                        <a:rPr lang="en-GB" dirty="0" smtClean="0"/>
                        <a:t>How confident do you feel in understanding and using the </a:t>
                      </a:r>
                      <a:r>
                        <a:rPr lang="en-GB" dirty="0" err="1" smtClean="0"/>
                        <a:t>nowcast</a:t>
                      </a:r>
                      <a:r>
                        <a:rPr lang="en-GB" dirty="0" smtClean="0"/>
                        <a:t>/forecast?</a:t>
                      </a:r>
                    </a:p>
                    <a:p>
                      <a:r>
                        <a:rPr lang="en-GB" baseline="0" dirty="0" smtClean="0"/>
                        <a:t>What action do/would you propose based on the </a:t>
                      </a:r>
                      <a:r>
                        <a:rPr lang="en-GB" baseline="0" dirty="0" err="1" smtClean="0"/>
                        <a:t>nowcast</a:t>
                      </a:r>
                      <a:r>
                        <a:rPr lang="en-GB" baseline="0" dirty="0" smtClean="0"/>
                        <a:t>/forecast? And why?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826073"/>
                  </a:ext>
                </a:extLst>
              </a:tr>
              <a:tr h="662940">
                <a:tc>
                  <a:txBody>
                    <a:bodyPr/>
                    <a:lstStyle/>
                    <a:p>
                      <a:r>
                        <a:rPr lang="en-GB" b="1" dirty="0" smtClean="0"/>
                        <a:t>Accuracy</a:t>
                      </a:r>
                      <a:r>
                        <a:rPr lang="en-GB" b="1" baseline="0" dirty="0" smtClean="0"/>
                        <a:t> on geographic scale</a:t>
                      </a:r>
                      <a:r>
                        <a:rPr lang="en-GB" baseline="0" dirty="0" smtClean="0"/>
                        <a:t>: </a:t>
                      </a:r>
                      <a:r>
                        <a:rPr lang="en-GB" dirty="0" smtClean="0"/>
                        <a:t>How accurate was the </a:t>
                      </a:r>
                      <a:r>
                        <a:rPr lang="en-GB" dirty="0" err="1" smtClean="0"/>
                        <a:t>nowcast</a:t>
                      </a:r>
                      <a:r>
                        <a:rPr lang="en-GB" baseline="0" dirty="0" smtClean="0"/>
                        <a:t>/forecast in terms of where the forecasted event occurred?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Request</a:t>
                      </a:r>
                      <a:r>
                        <a:rPr lang="en-GB" baseline="0" dirty="0" smtClean="0"/>
                        <a:t> photos/ documentation – Could GIS map mobile phone shots?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606066"/>
                  </a:ext>
                </a:extLst>
              </a:tr>
              <a:tr h="467929">
                <a:tc>
                  <a:txBody>
                    <a:bodyPr/>
                    <a:lstStyle/>
                    <a:p>
                      <a:r>
                        <a:rPr lang="en-GB" b="1" dirty="0" smtClean="0"/>
                        <a:t>Accuracy on temporal scale:</a:t>
                      </a:r>
                      <a:r>
                        <a:rPr lang="en-GB" b="1" baseline="0" dirty="0" smtClean="0"/>
                        <a:t> </a:t>
                      </a:r>
                      <a:r>
                        <a:rPr lang="en-GB" dirty="0" smtClean="0"/>
                        <a:t>How accurate</a:t>
                      </a:r>
                      <a:r>
                        <a:rPr lang="en-GB" baseline="0" dirty="0" smtClean="0"/>
                        <a:t> was the </a:t>
                      </a:r>
                      <a:r>
                        <a:rPr lang="en-GB" baseline="0" dirty="0" err="1" smtClean="0"/>
                        <a:t>nowcast</a:t>
                      </a:r>
                      <a:r>
                        <a:rPr lang="en-GB" baseline="0" dirty="0" smtClean="0"/>
                        <a:t>/forecast in terms of when the forecasted event occurred?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510804"/>
                  </a:ext>
                </a:extLst>
              </a:tr>
              <a:tr h="467929">
                <a:tc>
                  <a:txBody>
                    <a:bodyPr/>
                    <a:lstStyle/>
                    <a:p>
                      <a:r>
                        <a:rPr lang="en-GB" b="1" dirty="0" smtClean="0"/>
                        <a:t>Weather-related</a:t>
                      </a:r>
                      <a:r>
                        <a:rPr lang="en-GB" b="1" baseline="0" dirty="0" smtClean="0"/>
                        <a:t> impacts</a:t>
                      </a:r>
                      <a:r>
                        <a:rPr lang="en-GB" b="1" dirty="0" smtClean="0"/>
                        <a:t> observed</a:t>
                      </a:r>
                      <a:r>
                        <a:rPr lang="en-GB" b="1" baseline="0" dirty="0" smtClean="0"/>
                        <a:t> in your location</a:t>
                      </a:r>
                      <a:r>
                        <a:rPr lang="en-GB" baseline="0" dirty="0" smtClean="0"/>
                        <a:t>: For example, if heavy rain was forecast, was there flooding? In what areas was there flooding and how deep was it? What impact did this have on transport, people’s houses </a:t>
                      </a:r>
                      <a:r>
                        <a:rPr lang="en-GB" baseline="0" dirty="0" err="1" smtClean="0"/>
                        <a:t>etc</a:t>
                      </a:r>
                      <a:r>
                        <a:rPr lang="en-GB" baseline="0" dirty="0" smtClean="0"/>
                        <a:t>?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549814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9" name="Ink 8"/>
              <p14:cNvContentPartPr/>
              <p14:nvPr/>
            </p14:nvContentPartPr>
            <p14:xfrm>
              <a:off x="2366010" y="288360"/>
              <a:ext cx="2743560" cy="3852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03010" y="161171"/>
                <a:ext cx="2869560" cy="29289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0" name="Ink 9"/>
              <p14:cNvContentPartPr/>
              <p14:nvPr/>
            </p14:nvContentPartPr>
            <p14:xfrm>
              <a:off x="9098190" y="4857660"/>
              <a:ext cx="2517840" cy="692280"/>
            </p14:xfrm>
          </p:contentPart>
        </mc:Choice>
        <mc:Fallback>
          <p:pic>
            <p:nvPicPr>
              <p:cNvPr id="10" name="Ink 9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035190" y="4731660"/>
                <a:ext cx="2643840" cy="94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1" name="Ink 10"/>
              <p14:cNvContentPartPr/>
              <p14:nvPr/>
            </p14:nvContentPartPr>
            <p14:xfrm>
              <a:off x="2663190" y="2664990"/>
              <a:ext cx="3269880" cy="113040"/>
            </p14:xfrm>
          </p:contentPart>
        </mc:Choice>
        <mc:Fallback>
          <p:pic>
            <p:nvPicPr>
              <p:cNvPr id="11" name="Ink 1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600190" y="2538990"/>
                <a:ext cx="3395880" cy="36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18003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278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Centre for Ecology and Hydrology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Visman, Emma</dc:creator>
  <cp:lastModifiedBy>Visman, Emma</cp:lastModifiedBy>
  <cp:revision>1</cp:revision>
  <dcterms:created xsi:type="dcterms:W3CDTF">2021-04-21T06:19:39Z</dcterms:created>
  <dcterms:modified xsi:type="dcterms:W3CDTF">2021-04-21T06:20:04Z</dcterms:modified>
</cp:coreProperties>
</file>